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B0703-A2EC-4CA9-8948-9033C480634E}" type="datetimeFigureOut">
              <a:rPr lang="ar-SA" smtClean="0"/>
              <a:t>25/04/1441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349EA-DF1C-4211-8700-DF88BDC157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IQ" dirty="0" smtClean="0"/>
              <a:t>الأسعار الزراعية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أ.م.د. </a:t>
            </a:r>
            <a:r>
              <a:rPr lang="ar-IQ" dirty="0" err="1" smtClean="0">
                <a:solidFill>
                  <a:schemeClr val="tx1"/>
                </a:solidFill>
              </a:rPr>
              <a:t>خولة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رشيج</a:t>
            </a:r>
            <a:r>
              <a:rPr lang="ar-IQ" dirty="0" smtClean="0">
                <a:solidFill>
                  <a:schemeClr val="tx1"/>
                </a:solidFill>
              </a:rPr>
              <a:t> حسن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ar-IQ" dirty="0" smtClean="0"/>
              <a:t>تعرف </a:t>
            </a:r>
            <a:r>
              <a:rPr lang="ar-IQ" dirty="0" err="1" smtClean="0"/>
              <a:t>الاسعار</a:t>
            </a:r>
            <a:r>
              <a:rPr lang="ar-IQ" dirty="0" smtClean="0"/>
              <a:t> الزراعية </a:t>
            </a:r>
            <a:r>
              <a:rPr lang="ar-IQ" dirty="0" err="1" smtClean="0"/>
              <a:t>بانها</a:t>
            </a:r>
            <a:r>
              <a:rPr lang="ar-IQ" dirty="0" smtClean="0"/>
              <a:t> القيمة التبادلية للمنتجات معبرا عنها بالنقود.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وتعد </a:t>
            </a:r>
            <a:r>
              <a:rPr lang="ar-IQ" dirty="0" err="1" smtClean="0"/>
              <a:t>الاسعار</a:t>
            </a:r>
            <a:r>
              <a:rPr lang="ar-IQ" dirty="0" smtClean="0"/>
              <a:t> ومعرفتها مهمة بالنسبة للمنتج والمستهلك على حد سواء ، </a:t>
            </a:r>
            <a:r>
              <a:rPr lang="ar-IQ" dirty="0" err="1" smtClean="0"/>
              <a:t>اذ</a:t>
            </a:r>
            <a:r>
              <a:rPr lang="ar-IQ" dirty="0" smtClean="0"/>
              <a:t> يهتم المنتج بمعرفة </a:t>
            </a:r>
            <a:r>
              <a:rPr lang="ar-IQ" dirty="0" err="1" smtClean="0"/>
              <a:t>الاسعار</a:t>
            </a:r>
            <a:r>
              <a:rPr lang="ar-IQ" dirty="0" smtClean="0"/>
              <a:t> </a:t>
            </a:r>
            <a:r>
              <a:rPr lang="ar-IQ" dirty="0" err="1" smtClean="0"/>
              <a:t>لانه</a:t>
            </a:r>
            <a:r>
              <a:rPr lang="ar-IQ" dirty="0" smtClean="0"/>
              <a:t> يحدد قرار </a:t>
            </a:r>
            <a:r>
              <a:rPr lang="ar-IQ" dirty="0" err="1" smtClean="0"/>
              <a:t>الانتاج</a:t>
            </a:r>
            <a:r>
              <a:rPr lang="ar-IQ" dirty="0" smtClean="0"/>
              <a:t> وكذلك التوزيع في ضوء تلك </a:t>
            </a:r>
            <a:r>
              <a:rPr lang="ar-IQ" dirty="0" err="1" smtClean="0"/>
              <a:t>الاسعار</a:t>
            </a:r>
            <a:r>
              <a:rPr lang="ar-IQ" dirty="0" smtClean="0"/>
              <a:t>، </a:t>
            </a:r>
            <a:r>
              <a:rPr lang="ar-IQ" dirty="0" err="1" smtClean="0"/>
              <a:t>اما</a:t>
            </a:r>
            <a:r>
              <a:rPr lang="ar-IQ" dirty="0" smtClean="0"/>
              <a:t> بالنسبة للمستهلك فيهتم بمعرفة </a:t>
            </a:r>
            <a:r>
              <a:rPr lang="ar-IQ" dirty="0" err="1" smtClean="0"/>
              <a:t>الاسعار</a:t>
            </a:r>
            <a:r>
              <a:rPr lang="ar-IQ" dirty="0" smtClean="0"/>
              <a:t> </a:t>
            </a:r>
            <a:r>
              <a:rPr lang="ar-IQ" dirty="0" err="1" smtClean="0"/>
              <a:t>لانه</a:t>
            </a:r>
            <a:r>
              <a:rPr lang="ar-IQ" dirty="0" smtClean="0"/>
              <a:t> يحدد الكمية </a:t>
            </a:r>
            <a:r>
              <a:rPr lang="ar-IQ" dirty="0" err="1" smtClean="0"/>
              <a:t>المشتراة</a:t>
            </a:r>
            <a:r>
              <a:rPr lang="ar-IQ" dirty="0" smtClean="0"/>
              <a:t> من السلعة في ضوء تلك </a:t>
            </a:r>
            <a:r>
              <a:rPr lang="ar-IQ" dirty="0" err="1" smtClean="0"/>
              <a:t>الاسعار</a:t>
            </a:r>
            <a:r>
              <a:rPr lang="ar-IQ" dirty="0" smtClean="0"/>
              <a:t> وفي ضوء قدرته الشرائية. 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ar-IQ" dirty="0" smtClean="0"/>
              <a:t>     وتتحدد </a:t>
            </a:r>
            <a:r>
              <a:rPr lang="ar-IQ" dirty="0" err="1" smtClean="0"/>
              <a:t>الاسعار</a:t>
            </a:r>
            <a:r>
              <a:rPr lang="ar-IQ" dirty="0" smtClean="0"/>
              <a:t> الزراعية من خلال عملية المساومة </a:t>
            </a:r>
            <a:r>
              <a:rPr lang="ar-IQ" dirty="0" err="1" smtClean="0"/>
              <a:t>السعرية</a:t>
            </a:r>
            <a:r>
              <a:rPr lang="ar-IQ" dirty="0" smtClean="0"/>
              <a:t> بين المنتج والمستهلك، </a:t>
            </a:r>
            <a:r>
              <a:rPr lang="ar-IQ" dirty="0" err="1" smtClean="0"/>
              <a:t>اذ</a:t>
            </a:r>
            <a:r>
              <a:rPr lang="ar-IQ" dirty="0" smtClean="0"/>
              <a:t> يحاول المنتج رفع السعر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اقصى</a:t>
            </a:r>
            <a:r>
              <a:rPr lang="ar-IQ" dirty="0" smtClean="0"/>
              <a:t> حد ممكن من اجل زيادة </a:t>
            </a:r>
            <a:r>
              <a:rPr lang="ar-IQ" dirty="0" err="1" smtClean="0"/>
              <a:t>الارباح</a:t>
            </a:r>
            <a:r>
              <a:rPr lang="ar-IQ" dirty="0" smtClean="0"/>
              <a:t> </a:t>
            </a:r>
            <a:r>
              <a:rPr lang="ar-IQ" dirty="0" err="1" smtClean="0"/>
              <a:t>اما</a:t>
            </a:r>
            <a:r>
              <a:rPr lang="ar-IQ" dirty="0" smtClean="0"/>
              <a:t> المستهلك فيحاول تخفيض السعر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ادنى</a:t>
            </a:r>
            <a:r>
              <a:rPr lang="ar-IQ" dirty="0" smtClean="0"/>
              <a:t> حد ممكن من اجل شراء كمية اكبر من السلعة في ضوء قدرته الشرائية.</a:t>
            </a:r>
          </a:p>
          <a:p>
            <a:pPr algn="just">
              <a:buNone/>
            </a:pPr>
            <a:r>
              <a:rPr lang="ar-IQ" dirty="0" smtClean="0"/>
              <a:t>     وكما </a:t>
            </a:r>
            <a:r>
              <a:rPr lang="ar-IQ" dirty="0"/>
              <a:t>ي</a:t>
            </a:r>
            <a:r>
              <a:rPr lang="ar-IQ" dirty="0" smtClean="0"/>
              <a:t>تضح من خلال الشكل التالي الذي يبين تحديد </a:t>
            </a:r>
            <a:r>
              <a:rPr lang="ar-IQ" dirty="0" err="1" smtClean="0"/>
              <a:t>الاسعار</a:t>
            </a:r>
            <a:r>
              <a:rPr lang="ar-IQ" dirty="0" smtClean="0"/>
              <a:t> من خلال تفاعل قوى العرض (متمثلة بجانب المنتج </a:t>
            </a:r>
            <a:r>
              <a:rPr lang="ar-IQ" dirty="0" err="1" smtClean="0"/>
              <a:t>او</a:t>
            </a:r>
            <a:r>
              <a:rPr lang="ar-IQ" dirty="0" smtClean="0"/>
              <a:t> البائع) والطلب (متمثل بالمستهلك):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IQ" dirty="0" smtClean="0"/>
              <a:t>                                           الطلب       السعر</a:t>
            </a:r>
          </a:p>
          <a:p>
            <a:pPr>
              <a:buNone/>
            </a:pPr>
            <a:r>
              <a:rPr lang="ar-IQ" dirty="0" smtClean="0"/>
              <a:t>            العرض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                                                 </a:t>
            </a:r>
            <a:endParaRPr lang="ar-IQ" dirty="0"/>
          </a:p>
          <a:p>
            <a:pPr>
              <a:buNone/>
            </a:pPr>
            <a:r>
              <a:rPr lang="ar-IQ" dirty="0" smtClean="0"/>
              <a:t>                                                        السعر التوازني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    الكمية                   الكمية التوازنية(المطلوبة والمعروضة)</a:t>
            </a:r>
          </a:p>
          <a:p>
            <a:pPr>
              <a:buNone/>
            </a:pP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2438400" y="1981200"/>
            <a:ext cx="762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2514600" y="55626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شكل حر 7"/>
          <p:cNvSpPr/>
          <p:nvPr/>
        </p:nvSpPr>
        <p:spPr>
          <a:xfrm>
            <a:off x="3309257" y="2394857"/>
            <a:ext cx="2830286" cy="2554514"/>
          </a:xfrm>
          <a:custGeom>
            <a:avLst/>
            <a:gdLst>
              <a:gd name="connsiteX0" fmla="*/ 0 w 2830286"/>
              <a:gd name="connsiteY0" fmla="*/ 0 h 2554514"/>
              <a:gd name="connsiteX1" fmla="*/ 2119086 w 2830286"/>
              <a:gd name="connsiteY1" fmla="*/ 1944914 h 2554514"/>
              <a:gd name="connsiteX2" fmla="*/ 2569029 w 2830286"/>
              <a:gd name="connsiteY2" fmla="*/ 2380343 h 2554514"/>
              <a:gd name="connsiteX3" fmla="*/ 2830286 w 2830286"/>
              <a:gd name="connsiteY3" fmla="*/ 2554514 h 2554514"/>
              <a:gd name="connsiteX4" fmla="*/ 2830286 w 2830286"/>
              <a:gd name="connsiteY4" fmla="*/ 2554514 h 2554514"/>
              <a:gd name="connsiteX5" fmla="*/ 2830286 w 2830286"/>
              <a:gd name="connsiteY5" fmla="*/ 2554514 h 2554514"/>
              <a:gd name="connsiteX6" fmla="*/ 2830286 w 2830286"/>
              <a:gd name="connsiteY6" fmla="*/ 2554514 h 2554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0286" h="2554514">
                <a:moveTo>
                  <a:pt x="0" y="0"/>
                </a:moveTo>
                <a:lnTo>
                  <a:pt x="2119086" y="1944914"/>
                </a:lnTo>
                <a:cubicBezTo>
                  <a:pt x="2547258" y="2341638"/>
                  <a:pt x="2450496" y="2278743"/>
                  <a:pt x="2569029" y="2380343"/>
                </a:cubicBezTo>
                <a:cubicBezTo>
                  <a:pt x="2687562" y="2481943"/>
                  <a:pt x="2830286" y="2554514"/>
                  <a:pt x="2830286" y="2554514"/>
                </a:cubicBezTo>
                <a:lnTo>
                  <a:pt x="2830286" y="2554514"/>
                </a:lnTo>
                <a:lnTo>
                  <a:pt x="2830286" y="2554514"/>
                </a:lnTo>
                <a:lnTo>
                  <a:pt x="2830286" y="255451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0" name="رابط مستقيم 9"/>
          <p:cNvCxnSpPr/>
          <p:nvPr/>
        </p:nvCxnSpPr>
        <p:spPr>
          <a:xfrm flipH="1">
            <a:off x="3657600" y="2438400"/>
            <a:ext cx="24384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2514600" y="37338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4800600" y="3810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157</Words>
  <Application>Microsoft Office PowerPoint</Application>
  <PresentationFormat>عرض على الشاشة (3:4)‏</PresentationFormat>
  <Paragraphs>14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الأسعار الزراعية</vt:lpstr>
      <vt:lpstr>الشريحة 2</vt:lpstr>
      <vt:lpstr>الشريحة 3</vt:lpstr>
      <vt:lpstr>الشريحة 4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الأسعار الزراعية</dc:title>
  <dc:creator>DR.Ahmed Saker 2O14</dc:creator>
  <cp:lastModifiedBy>DR.Ahmed Saker 2O14</cp:lastModifiedBy>
  <cp:revision>4</cp:revision>
  <dcterms:created xsi:type="dcterms:W3CDTF">2019-12-22T12:08:29Z</dcterms:created>
  <dcterms:modified xsi:type="dcterms:W3CDTF">2019-12-22T12:38:33Z</dcterms:modified>
</cp:coreProperties>
</file>